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sldIdLst>
    <p:sldId id="256" r:id="rId5"/>
    <p:sldId id="257" r:id="rId6"/>
    <p:sldId id="260" r:id="rId7"/>
    <p:sldId id="264" r:id="rId8"/>
    <p:sldId id="261" r:id="rId9"/>
    <p:sldId id="263" r:id="rId10"/>
    <p:sldId id="272" r:id="rId11"/>
    <p:sldId id="265" r:id="rId12"/>
    <p:sldId id="267" r:id="rId13"/>
    <p:sldId id="268" r:id="rId14"/>
    <p:sldId id="262" r:id="rId15"/>
    <p:sldId id="266" r:id="rId16"/>
    <p:sldId id="269" r:id="rId17"/>
    <p:sldId id="271" r:id="rId18"/>
    <p:sldId id="270" r:id="rId19"/>
    <p:sldId id="258" r:id="rId20"/>
    <p:sldId id="25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7E0F7-70C6-CB5E-7EFA-F74E92972325}" v="1" dt="2025-05-29T18:35:19.315"/>
    <p1510:client id="{8174360F-24D1-5D2C-3BCB-02E96BD362AE}" v="1" dt="2025-05-29T18:45:41.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1806382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1412690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43664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12795907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5399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196056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900974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58560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332150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8828B-0AE9-4CCA-BAD4-F723388FDAA1}" type="datetimeFigureOut">
              <a:rPr lang="en-US" smtClean="0"/>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3628008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58828B-0AE9-4CCA-BAD4-F723388FDAA1}" type="datetimeFigureOut">
              <a:rPr lang="en-US" smtClean="0"/>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800877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58828B-0AE9-4CCA-BAD4-F723388FDAA1}" type="datetimeFigureOut">
              <a:rPr lang="en-US" smtClean="0"/>
              <a:t>2/12/2026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279233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858828B-0AE9-4CCA-BAD4-F723388FDAA1}" type="datetimeFigureOut">
              <a:rPr lang="en-US" smtClean="0"/>
              <a:t>2/12/2026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1185369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8828B-0AE9-4CCA-BAD4-F723388FDAA1}" type="datetimeFigureOut">
              <a:rPr lang="en-US" smtClean="0"/>
              <a:t>2/12/2026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287463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58828B-0AE9-4CCA-BAD4-F723388FDAA1}" type="datetimeFigureOut">
              <a:rPr lang="en-US" smtClean="0"/>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28E91-50AF-4E1B-9D16-D497F1B7D036}" type="slidenum">
              <a:rPr lang="en-US" smtClean="0"/>
              <a:t>‹#›</a:t>
            </a:fld>
            <a:endParaRPr lang="en-US"/>
          </a:p>
        </p:txBody>
      </p:sp>
    </p:spTree>
    <p:extLst>
      <p:ext uri="{BB962C8B-B14F-4D97-AF65-F5344CB8AC3E}">
        <p14:creationId xmlns:p14="http://schemas.microsoft.com/office/powerpoint/2010/main" val="53359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228E91-50AF-4E1B-9D16-D497F1B7D036}" type="slidenum">
              <a:rPr lang="en-US" smtClean="0"/>
              <a:t>‹#›</a:t>
            </a:fld>
            <a:endParaRPr lang="en-US"/>
          </a:p>
        </p:txBody>
      </p:sp>
      <p:sp>
        <p:nvSpPr>
          <p:cNvPr id="5" name="Date Placeholder 4"/>
          <p:cNvSpPr>
            <a:spLocks noGrp="1"/>
          </p:cNvSpPr>
          <p:nvPr>
            <p:ph type="dt" sz="half" idx="10"/>
          </p:nvPr>
        </p:nvSpPr>
        <p:spPr/>
        <p:txBody>
          <a:bodyPr/>
          <a:lstStyle/>
          <a:p>
            <a:fld id="{5858828B-0AE9-4CCA-BAD4-F723388FDAA1}" type="datetimeFigureOut">
              <a:rPr lang="en-US" smtClean="0"/>
              <a:t>2/12/2026</a:t>
            </a:fld>
            <a:endParaRPr lang="en-US"/>
          </a:p>
        </p:txBody>
      </p:sp>
    </p:spTree>
    <p:extLst>
      <p:ext uri="{BB962C8B-B14F-4D97-AF65-F5344CB8AC3E}">
        <p14:creationId xmlns:p14="http://schemas.microsoft.com/office/powerpoint/2010/main" val="342168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58828B-0AE9-4CCA-BAD4-F723388FDAA1}" type="datetimeFigureOut">
              <a:rPr lang="en-US" smtClean="0"/>
              <a:t>2/12/2026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9228E91-50AF-4E1B-9D16-D497F1B7D036}" type="slidenum">
              <a:rPr lang="en-US" smtClean="0"/>
              <a:t>‹#›</a:t>
            </a:fld>
            <a:endParaRPr lang="en-US"/>
          </a:p>
        </p:txBody>
      </p:sp>
    </p:spTree>
    <p:extLst>
      <p:ext uri="{BB962C8B-B14F-4D97-AF65-F5344CB8AC3E}">
        <p14:creationId xmlns:p14="http://schemas.microsoft.com/office/powerpoint/2010/main" val="266153753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A9C5-A08E-3019-2199-7ADBB7BCA0BA}"/>
              </a:ext>
            </a:extLst>
          </p:cNvPr>
          <p:cNvSpPr>
            <a:spLocks noGrp="1"/>
          </p:cNvSpPr>
          <p:nvPr>
            <p:ph type="ctrTitle"/>
          </p:nvPr>
        </p:nvSpPr>
        <p:spPr/>
        <p:txBody>
          <a:bodyPr/>
          <a:lstStyle/>
          <a:p>
            <a:r>
              <a:rPr lang="en-US"/>
              <a:t>Legal Documents</a:t>
            </a:r>
          </a:p>
        </p:txBody>
      </p:sp>
      <p:sp>
        <p:nvSpPr>
          <p:cNvPr id="3" name="Subtitle 2">
            <a:extLst>
              <a:ext uri="{FF2B5EF4-FFF2-40B4-BE49-F238E27FC236}">
                <a16:creationId xmlns:a16="http://schemas.microsoft.com/office/drawing/2014/main" id="{696300AE-3712-7E6E-3435-76E2EEE02ECA}"/>
              </a:ext>
            </a:extLst>
          </p:cNvPr>
          <p:cNvSpPr>
            <a:spLocks noGrp="1"/>
          </p:cNvSpPr>
          <p:nvPr>
            <p:ph type="subTitle" idx="1"/>
          </p:nvPr>
        </p:nvSpPr>
        <p:spPr/>
        <p:txBody>
          <a:bodyPr/>
          <a:lstStyle/>
          <a:p>
            <a:r>
              <a:rPr lang="en-US"/>
              <a:t>How to identify</a:t>
            </a:r>
          </a:p>
        </p:txBody>
      </p:sp>
      <p:sp>
        <p:nvSpPr>
          <p:cNvPr id="4" name="TextBox 3">
            <a:extLst>
              <a:ext uri="{FF2B5EF4-FFF2-40B4-BE49-F238E27FC236}">
                <a16:creationId xmlns:a16="http://schemas.microsoft.com/office/drawing/2014/main" id="{6F2FEE2D-3655-E136-88EB-9B1A547E8F28}"/>
              </a:ext>
            </a:extLst>
          </p:cNvPr>
          <p:cNvSpPr txBox="1"/>
          <p:nvPr/>
        </p:nvSpPr>
        <p:spPr>
          <a:xfrm>
            <a:off x="10588484" y="0"/>
            <a:ext cx="1603516" cy="276999"/>
          </a:xfrm>
          <a:prstGeom prst="rect">
            <a:avLst/>
          </a:prstGeom>
          <a:noFill/>
        </p:spPr>
        <p:txBody>
          <a:bodyPr wrap="none" rtlCol="0">
            <a:spAutoFit/>
          </a:bodyPr>
          <a:lstStyle/>
          <a:p>
            <a:r>
              <a:rPr lang="en-US" sz="1200"/>
              <a:t>Reviewed 4/26/2024</a:t>
            </a:r>
          </a:p>
        </p:txBody>
      </p:sp>
    </p:spTree>
    <p:extLst>
      <p:ext uri="{BB962C8B-B14F-4D97-AF65-F5344CB8AC3E}">
        <p14:creationId xmlns:p14="http://schemas.microsoft.com/office/powerpoint/2010/main" val="3015666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0201-9AE9-815C-99FE-CF0F83AB41EF}"/>
              </a:ext>
            </a:extLst>
          </p:cNvPr>
          <p:cNvSpPr>
            <a:spLocks noGrp="1"/>
          </p:cNvSpPr>
          <p:nvPr>
            <p:ph type="title"/>
          </p:nvPr>
        </p:nvSpPr>
        <p:spPr/>
        <p:txBody>
          <a:bodyPr/>
          <a:lstStyle/>
          <a:p>
            <a:r>
              <a:rPr lang="en-US"/>
              <a:t>Summons Examples</a:t>
            </a:r>
          </a:p>
        </p:txBody>
      </p:sp>
      <p:pic>
        <p:nvPicPr>
          <p:cNvPr id="4" name="Picture 3">
            <a:extLst>
              <a:ext uri="{FF2B5EF4-FFF2-40B4-BE49-F238E27FC236}">
                <a16:creationId xmlns:a16="http://schemas.microsoft.com/office/drawing/2014/main" id="{BCF95BAB-BBAD-9767-AB93-90282FFD6AE5}"/>
              </a:ext>
            </a:extLst>
          </p:cNvPr>
          <p:cNvPicPr>
            <a:picLocks noChangeAspect="1"/>
          </p:cNvPicPr>
          <p:nvPr/>
        </p:nvPicPr>
        <p:blipFill>
          <a:blip r:embed="rId2"/>
          <a:stretch>
            <a:fillRect/>
          </a:stretch>
        </p:blipFill>
        <p:spPr>
          <a:xfrm>
            <a:off x="597402" y="1363143"/>
            <a:ext cx="4507296" cy="4700773"/>
          </a:xfrm>
          <a:prstGeom prst="rect">
            <a:avLst/>
          </a:prstGeom>
        </p:spPr>
      </p:pic>
      <p:pic>
        <p:nvPicPr>
          <p:cNvPr id="8" name="Picture 7">
            <a:extLst>
              <a:ext uri="{FF2B5EF4-FFF2-40B4-BE49-F238E27FC236}">
                <a16:creationId xmlns:a16="http://schemas.microsoft.com/office/drawing/2014/main" id="{FA1FB588-A687-5FE1-52EC-72A50BAFA098}"/>
              </a:ext>
            </a:extLst>
          </p:cNvPr>
          <p:cNvPicPr>
            <a:picLocks noChangeAspect="1"/>
          </p:cNvPicPr>
          <p:nvPr/>
        </p:nvPicPr>
        <p:blipFill>
          <a:blip r:embed="rId3"/>
          <a:stretch>
            <a:fillRect/>
          </a:stretch>
        </p:blipFill>
        <p:spPr>
          <a:xfrm>
            <a:off x="6817896" y="1363142"/>
            <a:ext cx="4196368" cy="4700773"/>
          </a:xfrm>
          <a:prstGeom prst="rect">
            <a:avLst/>
          </a:prstGeom>
        </p:spPr>
      </p:pic>
    </p:spTree>
    <p:extLst>
      <p:ext uri="{BB962C8B-B14F-4D97-AF65-F5344CB8AC3E}">
        <p14:creationId xmlns:p14="http://schemas.microsoft.com/office/powerpoint/2010/main" val="244847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4156-1EE3-1DA0-1881-D60B9E0596EC}"/>
              </a:ext>
            </a:extLst>
          </p:cNvPr>
          <p:cNvSpPr>
            <a:spLocks noGrp="1"/>
          </p:cNvSpPr>
          <p:nvPr>
            <p:ph type="title"/>
          </p:nvPr>
        </p:nvSpPr>
        <p:spPr/>
        <p:txBody>
          <a:bodyPr>
            <a:normAutofit fontScale="90000"/>
          </a:bodyPr>
          <a:lstStyle/>
          <a:p>
            <a:r>
              <a:rPr lang="en-US"/>
              <a:t>Notice of Trial Setting/Appearance Notice</a:t>
            </a:r>
            <a:br>
              <a:rPr lang="en-US"/>
            </a:br>
            <a:endParaRPr lang="en-US"/>
          </a:p>
        </p:txBody>
      </p:sp>
      <p:pic>
        <p:nvPicPr>
          <p:cNvPr id="2050" name="Picture 2">
            <a:extLst>
              <a:ext uri="{FF2B5EF4-FFF2-40B4-BE49-F238E27FC236}">
                <a16:creationId xmlns:a16="http://schemas.microsoft.com/office/drawing/2014/main" id="{C6277421-4D4B-146E-0810-1922BC19D3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545" y="2183574"/>
            <a:ext cx="4375622" cy="24264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A285840-07C5-C002-5696-F3DDA323CF86}"/>
              </a:ext>
            </a:extLst>
          </p:cNvPr>
          <p:cNvPicPr>
            <a:picLocks noChangeAspect="1"/>
          </p:cNvPicPr>
          <p:nvPr/>
        </p:nvPicPr>
        <p:blipFill>
          <a:blip r:embed="rId3"/>
          <a:stretch>
            <a:fillRect/>
          </a:stretch>
        </p:blipFill>
        <p:spPr>
          <a:xfrm>
            <a:off x="8907748" y="1561088"/>
            <a:ext cx="3111828" cy="3983857"/>
          </a:xfrm>
          <a:prstGeom prst="rect">
            <a:avLst/>
          </a:prstGeom>
        </p:spPr>
      </p:pic>
      <p:pic>
        <p:nvPicPr>
          <p:cNvPr id="7" name="Picture 6">
            <a:extLst>
              <a:ext uri="{FF2B5EF4-FFF2-40B4-BE49-F238E27FC236}">
                <a16:creationId xmlns:a16="http://schemas.microsoft.com/office/drawing/2014/main" id="{C250440B-94FE-C398-F596-B09E4C52F61B}"/>
              </a:ext>
            </a:extLst>
          </p:cNvPr>
          <p:cNvPicPr>
            <a:picLocks noChangeAspect="1"/>
          </p:cNvPicPr>
          <p:nvPr/>
        </p:nvPicPr>
        <p:blipFill>
          <a:blip r:embed="rId4"/>
          <a:stretch>
            <a:fillRect/>
          </a:stretch>
        </p:blipFill>
        <p:spPr>
          <a:xfrm>
            <a:off x="4615804" y="1439858"/>
            <a:ext cx="3626168" cy="4226318"/>
          </a:xfrm>
          <a:prstGeom prst="rect">
            <a:avLst/>
          </a:prstGeom>
        </p:spPr>
      </p:pic>
    </p:spTree>
    <p:extLst>
      <p:ext uri="{BB962C8B-B14F-4D97-AF65-F5344CB8AC3E}">
        <p14:creationId xmlns:p14="http://schemas.microsoft.com/office/powerpoint/2010/main" val="170937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B0A9-6A59-CA2B-514A-CD7F2815C5D0}"/>
              </a:ext>
            </a:extLst>
          </p:cNvPr>
          <p:cNvSpPr>
            <a:spLocks noGrp="1"/>
          </p:cNvSpPr>
          <p:nvPr>
            <p:ph type="title"/>
          </p:nvPr>
        </p:nvSpPr>
        <p:spPr/>
        <p:txBody>
          <a:bodyPr/>
          <a:lstStyle/>
          <a:p>
            <a:r>
              <a:rPr lang="en-US"/>
              <a:t>Judgment</a:t>
            </a:r>
          </a:p>
        </p:txBody>
      </p:sp>
      <p:pic>
        <p:nvPicPr>
          <p:cNvPr id="8" name="Picture 7">
            <a:extLst>
              <a:ext uri="{FF2B5EF4-FFF2-40B4-BE49-F238E27FC236}">
                <a16:creationId xmlns:a16="http://schemas.microsoft.com/office/drawing/2014/main" id="{C21A6C25-A4D4-9DFF-29EE-58EC699CED5F}"/>
              </a:ext>
            </a:extLst>
          </p:cNvPr>
          <p:cNvPicPr>
            <a:picLocks noChangeAspect="1"/>
          </p:cNvPicPr>
          <p:nvPr/>
        </p:nvPicPr>
        <p:blipFill>
          <a:blip r:embed="rId2"/>
          <a:stretch>
            <a:fillRect/>
          </a:stretch>
        </p:blipFill>
        <p:spPr>
          <a:xfrm>
            <a:off x="5304310" y="1593060"/>
            <a:ext cx="6536086" cy="4491791"/>
          </a:xfrm>
          <a:prstGeom prst="rect">
            <a:avLst/>
          </a:prstGeom>
        </p:spPr>
      </p:pic>
      <p:pic>
        <p:nvPicPr>
          <p:cNvPr id="12" name="Picture 11">
            <a:extLst>
              <a:ext uri="{FF2B5EF4-FFF2-40B4-BE49-F238E27FC236}">
                <a16:creationId xmlns:a16="http://schemas.microsoft.com/office/drawing/2014/main" id="{DCB95A2D-3FA4-3DAF-7C96-FE5D132A0A08}"/>
              </a:ext>
            </a:extLst>
          </p:cNvPr>
          <p:cNvPicPr>
            <a:picLocks noChangeAspect="1"/>
          </p:cNvPicPr>
          <p:nvPr/>
        </p:nvPicPr>
        <p:blipFill>
          <a:blip r:embed="rId3"/>
          <a:stretch>
            <a:fillRect/>
          </a:stretch>
        </p:blipFill>
        <p:spPr>
          <a:xfrm>
            <a:off x="605670" y="1917736"/>
            <a:ext cx="4096048" cy="4167115"/>
          </a:xfrm>
          <a:prstGeom prst="rect">
            <a:avLst/>
          </a:prstGeom>
        </p:spPr>
      </p:pic>
    </p:spTree>
    <p:extLst>
      <p:ext uri="{BB962C8B-B14F-4D97-AF65-F5344CB8AC3E}">
        <p14:creationId xmlns:p14="http://schemas.microsoft.com/office/powerpoint/2010/main" val="65758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7C5F-4481-594B-0681-E52B64D682CB}"/>
              </a:ext>
            </a:extLst>
          </p:cNvPr>
          <p:cNvSpPr>
            <a:spLocks noGrp="1"/>
          </p:cNvSpPr>
          <p:nvPr>
            <p:ph type="title"/>
          </p:nvPr>
        </p:nvSpPr>
        <p:spPr/>
        <p:txBody>
          <a:bodyPr/>
          <a:lstStyle/>
          <a:p>
            <a:r>
              <a:rPr lang="en-US"/>
              <a:t>Garnishment</a:t>
            </a:r>
          </a:p>
        </p:txBody>
      </p:sp>
      <p:pic>
        <p:nvPicPr>
          <p:cNvPr id="7" name="Content Placeholder 6">
            <a:extLst>
              <a:ext uri="{FF2B5EF4-FFF2-40B4-BE49-F238E27FC236}">
                <a16:creationId xmlns:a16="http://schemas.microsoft.com/office/drawing/2014/main" id="{CCF48E1D-E214-4D91-61FE-D365808F1D05}"/>
              </a:ext>
            </a:extLst>
          </p:cNvPr>
          <p:cNvPicPr>
            <a:picLocks noGrp="1" noChangeAspect="1"/>
          </p:cNvPicPr>
          <p:nvPr>
            <p:ph idx="1"/>
          </p:nvPr>
        </p:nvPicPr>
        <p:blipFill>
          <a:blip r:embed="rId2"/>
          <a:stretch>
            <a:fillRect/>
          </a:stretch>
        </p:blipFill>
        <p:spPr>
          <a:xfrm>
            <a:off x="7766536" y="146650"/>
            <a:ext cx="4156108" cy="5323708"/>
          </a:xfrm>
        </p:spPr>
      </p:pic>
      <p:pic>
        <p:nvPicPr>
          <p:cNvPr id="5" name="Picture 4">
            <a:extLst>
              <a:ext uri="{FF2B5EF4-FFF2-40B4-BE49-F238E27FC236}">
                <a16:creationId xmlns:a16="http://schemas.microsoft.com/office/drawing/2014/main" id="{10346564-F840-6E09-1300-31D94CCE62F9}"/>
              </a:ext>
            </a:extLst>
          </p:cNvPr>
          <p:cNvPicPr>
            <a:picLocks noChangeAspect="1"/>
          </p:cNvPicPr>
          <p:nvPr/>
        </p:nvPicPr>
        <p:blipFill>
          <a:blip r:embed="rId3"/>
          <a:stretch>
            <a:fillRect/>
          </a:stretch>
        </p:blipFill>
        <p:spPr>
          <a:xfrm>
            <a:off x="3401704" y="2765589"/>
            <a:ext cx="4287257" cy="3871595"/>
          </a:xfrm>
          <a:prstGeom prst="rect">
            <a:avLst/>
          </a:prstGeom>
        </p:spPr>
      </p:pic>
      <p:sp>
        <p:nvSpPr>
          <p:cNvPr id="8" name="TextBox 7">
            <a:extLst>
              <a:ext uri="{FF2B5EF4-FFF2-40B4-BE49-F238E27FC236}">
                <a16:creationId xmlns:a16="http://schemas.microsoft.com/office/drawing/2014/main" id="{F099A694-53B3-5D9F-D417-0D82395FD4A2}"/>
              </a:ext>
            </a:extLst>
          </p:cNvPr>
          <p:cNvSpPr txBox="1"/>
          <p:nvPr/>
        </p:nvSpPr>
        <p:spPr>
          <a:xfrm>
            <a:off x="314848" y="1561068"/>
            <a:ext cx="3166290" cy="3416320"/>
          </a:xfrm>
          <a:prstGeom prst="rect">
            <a:avLst/>
          </a:prstGeom>
          <a:noFill/>
        </p:spPr>
        <p:txBody>
          <a:bodyPr wrap="square" rtlCol="0">
            <a:spAutoFit/>
          </a:bodyPr>
          <a:lstStyle/>
          <a:p>
            <a:r>
              <a:rPr lang="en-US"/>
              <a:t>Once the account is awarded a garnishment, the creditor is no longer willing to negotiate a settlement since the garnishment will allow them to collect the full balance directly from the client. </a:t>
            </a:r>
          </a:p>
          <a:p>
            <a:endParaRPr lang="en-US"/>
          </a:p>
          <a:p>
            <a:r>
              <a:rPr lang="en-US"/>
              <a:t>At this point, we need to advise the client to remove the account to work.  </a:t>
            </a:r>
          </a:p>
        </p:txBody>
      </p:sp>
    </p:spTree>
    <p:extLst>
      <p:ext uri="{BB962C8B-B14F-4D97-AF65-F5344CB8AC3E}">
        <p14:creationId xmlns:p14="http://schemas.microsoft.com/office/powerpoint/2010/main" val="14472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41B2-E4CD-C957-9AE2-1DA2F12EE1CC}"/>
              </a:ext>
            </a:extLst>
          </p:cNvPr>
          <p:cNvSpPr>
            <a:spLocks noGrp="1"/>
          </p:cNvSpPr>
          <p:nvPr>
            <p:ph type="title"/>
          </p:nvPr>
        </p:nvSpPr>
        <p:spPr/>
        <p:txBody>
          <a:bodyPr/>
          <a:lstStyle/>
          <a:p>
            <a:r>
              <a:rPr lang="en-US"/>
              <a:t>Stipulation </a:t>
            </a:r>
          </a:p>
        </p:txBody>
      </p:sp>
      <p:pic>
        <p:nvPicPr>
          <p:cNvPr id="5" name="Content Placeholder 4">
            <a:extLst>
              <a:ext uri="{FF2B5EF4-FFF2-40B4-BE49-F238E27FC236}">
                <a16:creationId xmlns:a16="http://schemas.microsoft.com/office/drawing/2014/main" id="{32F6CD9C-E94A-940C-CB15-B01926B76EAA}"/>
              </a:ext>
            </a:extLst>
          </p:cNvPr>
          <p:cNvPicPr>
            <a:picLocks noGrp="1" noChangeAspect="1"/>
          </p:cNvPicPr>
          <p:nvPr>
            <p:ph idx="1"/>
          </p:nvPr>
        </p:nvPicPr>
        <p:blipFill>
          <a:blip r:embed="rId2"/>
          <a:stretch>
            <a:fillRect/>
          </a:stretch>
        </p:blipFill>
        <p:spPr>
          <a:xfrm>
            <a:off x="8106925" y="519717"/>
            <a:ext cx="3904365" cy="4238291"/>
          </a:xfrm>
        </p:spPr>
      </p:pic>
      <p:pic>
        <p:nvPicPr>
          <p:cNvPr id="7" name="Picture 6">
            <a:extLst>
              <a:ext uri="{FF2B5EF4-FFF2-40B4-BE49-F238E27FC236}">
                <a16:creationId xmlns:a16="http://schemas.microsoft.com/office/drawing/2014/main" id="{89A7B4FC-5400-85FE-5B8E-F99DDA15F259}"/>
              </a:ext>
            </a:extLst>
          </p:cNvPr>
          <p:cNvPicPr>
            <a:picLocks noChangeAspect="1"/>
          </p:cNvPicPr>
          <p:nvPr/>
        </p:nvPicPr>
        <p:blipFill>
          <a:blip r:embed="rId3"/>
          <a:stretch>
            <a:fillRect/>
          </a:stretch>
        </p:blipFill>
        <p:spPr>
          <a:xfrm>
            <a:off x="4085076" y="2638862"/>
            <a:ext cx="3789403" cy="3929105"/>
          </a:xfrm>
          <a:prstGeom prst="rect">
            <a:avLst/>
          </a:prstGeom>
        </p:spPr>
      </p:pic>
      <p:pic>
        <p:nvPicPr>
          <p:cNvPr id="9" name="Picture 8">
            <a:extLst>
              <a:ext uri="{FF2B5EF4-FFF2-40B4-BE49-F238E27FC236}">
                <a16:creationId xmlns:a16="http://schemas.microsoft.com/office/drawing/2014/main" id="{F432428E-EACD-E8EC-951E-4ED7E6D1A06E}"/>
              </a:ext>
            </a:extLst>
          </p:cNvPr>
          <p:cNvPicPr>
            <a:picLocks noChangeAspect="1"/>
          </p:cNvPicPr>
          <p:nvPr/>
        </p:nvPicPr>
        <p:blipFill>
          <a:blip r:embed="rId4"/>
          <a:stretch>
            <a:fillRect/>
          </a:stretch>
        </p:blipFill>
        <p:spPr>
          <a:xfrm>
            <a:off x="114962" y="1515610"/>
            <a:ext cx="3789404" cy="4830767"/>
          </a:xfrm>
          <a:prstGeom prst="rect">
            <a:avLst/>
          </a:prstGeom>
        </p:spPr>
      </p:pic>
      <p:sp>
        <p:nvSpPr>
          <p:cNvPr id="10" name="TextBox 9">
            <a:extLst>
              <a:ext uri="{FF2B5EF4-FFF2-40B4-BE49-F238E27FC236}">
                <a16:creationId xmlns:a16="http://schemas.microsoft.com/office/drawing/2014/main" id="{58626828-6E54-3EA1-C32C-23450C6AAB56}"/>
              </a:ext>
            </a:extLst>
          </p:cNvPr>
          <p:cNvSpPr txBox="1"/>
          <p:nvPr/>
        </p:nvSpPr>
        <p:spPr>
          <a:xfrm>
            <a:off x="4085076" y="807303"/>
            <a:ext cx="3358461" cy="1477328"/>
          </a:xfrm>
          <a:prstGeom prst="rect">
            <a:avLst/>
          </a:prstGeom>
          <a:noFill/>
        </p:spPr>
        <p:txBody>
          <a:bodyPr wrap="square" rtlCol="0">
            <a:spAutoFit/>
          </a:bodyPr>
          <a:lstStyle/>
          <a:p>
            <a:r>
              <a:rPr lang="en-US"/>
              <a:t>A stipulation is the settlement agreement on a court document, that shows the court the client has agreed to those payments. </a:t>
            </a:r>
          </a:p>
        </p:txBody>
      </p:sp>
    </p:spTree>
    <p:extLst>
      <p:ext uri="{BB962C8B-B14F-4D97-AF65-F5344CB8AC3E}">
        <p14:creationId xmlns:p14="http://schemas.microsoft.com/office/powerpoint/2010/main" val="79148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E640-B221-FA4B-7333-358CCAC63D60}"/>
              </a:ext>
            </a:extLst>
          </p:cNvPr>
          <p:cNvSpPr>
            <a:spLocks noGrp="1"/>
          </p:cNvSpPr>
          <p:nvPr>
            <p:ph type="title"/>
          </p:nvPr>
        </p:nvSpPr>
        <p:spPr/>
        <p:txBody>
          <a:bodyPr/>
          <a:lstStyle/>
          <a:p>
            <a:r>
              <a:rPr lang="en-US"/>
              <a:t>Things to look for</a:t>
            </a:r>
          </a:p>
        </p:txBody>
      </p:sp>
      <p:pic>
        <p:nvPicPr>
          <p:cNvPr id="5" name="Content Placeholder 4">
            <a:extLst>
              <a:ext uri="{FF2B5EF4-FFF2-40B4-BE49-F238E27FC236}">
                <a16:creationId xmlns:a16="http://schemas.microsoft.com/office/drawing/2014/main" id="{8A0EDE7B-DB24-C58B-085B-56713B60B2E2}"/>
              </a:ext>
            </a:extLst>
          </p:cNvPr>
          <p:cNvPicPr>
            <a:picLocks noGrp="1" noChangeAspect="1"/>
          </p:cNvPicPr>
          <p:nvPr>
            <p:ph idx="1"/>
          </p:nvPr>
        </p:nvPicPr>
        <p:blipFill>
          <a:blip r:embed="rId2"/>
          <a:stretch>
            <a:fillRect/>
          </a:stretch>
        </p:blipFill>
        <p:spPr>
          <a:xfrm>
            <a:off x="838200" y="1921878"/>
            <a:ext cx="3749175" cy="4351338"/>
          </a:xfrm>
        </p:spPr>
      </p:pic>
      <p:pic>
        <p:nvPicPr>
          <p:cNvPr id="7" name="Picture 6">
            <a:extLst>
              <a:ext uri="{FF2B5EF4-FFF2-40B4-BE49-F238E27FC236}">
                <a16:creationId xmlns:a16="http://schemas.microsoft.com/office/drawing/2014/main" id="{7F0C1623-3EDE-76AE-8AC9-D1ECE452894D}"/>
              </a:ext>
            </a:extLst>
          </p:cNvPr>
          <p:cNvPicPr>
            <a:picLocks noChangeAspect="1"/>
          </p:cNvPicPr>
          <p:nvPr/>
        </p:nvPicPr>
        <p:blipFill>
          <a:blip r:embed="rId3"/>
          <a:stretch>
            <a:fillRect/>
          </a:stretch>
        </p:blipFill>
        <p:spPr>
          <a:xfrm>
            <a:off x="5009423" y="1921878"/>
            <a:ext cx="6344377" cy="4351338"/>
          </a:xfrm>
          <a:prstGeom prst="rect">
            <a:avLst/>
          </a:prstGeom>
        </p:spPr>
      </p:pic>
    </p:spTree>
    <p:extLst>
      <p:ext uri="{BB962C8B-B14F-4D97-AF65-F5344CB8AC3E}">
        <p14:creationId xmlns:p14="http://schemas.microsoft.com/office/powerpoint/2010/main" val="1323925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BA78-245F-64FE-0EF5-F2BF92943904}"/>
              </a:ext>
            </a:extLst>
          </p:cNvPr>
          <p:cNvSpPr>
            <a:spLocks noGrp="1"/>
          </p:cNvSpPr>
          <p:nvPr>
            <p:ph type="title"/>
          </p:nvPr>
        </p:nvSpPr>
        <p:spPr/>
        <p:txBody>
          <a:bodyPr/>
          <a:lstStyle/>
          <a:p>
            <a:r>
              <a:rPr lang="en-US"/>
              <a:t>Legal - Settled</a:t>
            </a:r>
          </a:p>
        </p:txBody>
      </p:sp>
      <p:sp>
        <p:nvSpPr>
          <p:cNvPr id="3" name="Content Placeholder 2">
            <a:extLst>
              <a:ext uri="{FF2B5EF4-FFF2-40B4-BE49-F238E27FC236}">
                <a16:creationId xmlns:a16="http://schemas.microsoft.com/office/drawing/2014/main" id="{F890767C-D6D6-C098-3169-595A50C7FF2A}"/>
              </a:ext>
            </a:extLst>
          </p:cNvPr>
          <p:cNvSpPr>
            <a:spLocks noGrp="1"/>
          </p:cNvSpPr>
          <p:nvPr>
            <p:ph idx="1"/>
          </p:nvPr>
        </p:nvSpPr>
        <p:spPr>
          <a:xfrm>
            <a:off x="677334" y="1572127"/>
            <a:ext cx="8596668" cy="4469236"/>
          </a:xfrm>
        </p:spPr>
        <p:txBody>
          <a:bodyPr>
            <a:normAutofit lnSpcReduction="10000"/>
          </a:bodyPr>
          <a:lstStyle/>
          <a:p>
            <a:r>
              <a:rPr lang="en-US"/>
              <a:t>Yes, an intake is needed even though the account is settled. </a:t>
            </a:r>
          </a:p>
          <a:p>
            <a:r>
              <a:rPr lang="en-US"/>
              <a:t>No, additional funds should not be needed for negotiations but please check the calc to ensure there is not a shortfall that would create an issue</a:t>
            </a:r>
          </a:p>
          <a:p>
            <a:r>
              <a:rPr lang="en-US"/>
              <a:t>Check for the filing date to see if the date was before to the settlement date, that would mean they filed with the court just before we were able to reach that settlement agreement. </a:t>
            </a:r>
          </a:p>
          <a:p>
            <a:endParaRPr lang="en-US"/>
          </a:p>
          <a:p>
            <a:r>
              <a:rPr lang="en-US"/>
              <a:t>After we submit the intake, you will need to email Evan Davis the client link, the intake link, the legal documents, and a summary about what is needed from his team to confirm the settlement agreement and the timeframe they are working against. </a:t>
            </a:r>
          </a:p>
          <a:p>
            <a:endParaRPr lang="en-US"/>
          </a:p>
          <a:p>
            <a:r>
              <a:rPr lang="en-US"/>
              <a:t>Advise our client that the negotiator will follow up with the law firm about the settlement agreement due to those documents. </a:t>
            </a:r>
          </a:p>
        </p:txBody>
      </p:sp>
    </p:spTree>
    <p:extLst>
      <p:ext uri="{BB962C8B-B14F-4D97-AF65-F5344CB8AC3E}">
        <p14:creationId xmlns:p14="http://schemas.microsoft.com/office/powerpoint/2010/main" val="270091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1FAD-AB3F-49D1-FB82-F6A5F8F8A133}"/>
              </a:ext>
            </a:extLst>
          </p:cNvPr>
          <p:cNvSpPr>
            <a:spLocks noGrp="1"/>
          </p:cNvSpPr>
          <p:nvPr>
            <p:ph type="title"/>
          </p:nvPr>
        </p:nvSpPr>
        <p:spPr>
          <a:xfrm>
            <a:off x="677684" y="0"/>
            <a:ext cx="8596668" cy="1320800"/>
          </a:xfrm>
        </p:spPr>
        <p:txBody>
          <a:bodyPr/>
          <a:lstStyle/>
          <a:p>
            <a:r>
              <a:rPr lang="en-US"/>
              <a:t>Post Intake Check-Ins</a:t>
            </a:r>
          </a:p>
        </p:txBody>
      </p:sp>
      <p:pic>
        <p:nvPicPr>
          <p:cNvPr id="5" name="Content Placeholder 4">
            <a:extLst>
              <a:ext uri="{FF2B5EF4-FFF2-40B4-BE49-F238E27FC236}">
                <a16:creationId xmlns:a16="http://schemas.microsoft.com/office/drawing/2014/main" id="{A72E9CC6-56F1-E733-B6CE-6733BBC0B98E}"/>
              </a:ext>
            </a:extLst>
          </p:cNvPr>
          <p:cNvPicPr>
            <a:picLocks noGrp="1" noChangeAspect="1"/>
          </p:cNvPicPr>
          <p:nvPr>
            <p:ph idx="1"/>
          </p:nvPr>
        </p:nvPicPr>
        <p:blipFill>
          <a:blip r:embed="rId2"/>
          <a:stretch>
            <a:fillRect/>
          </a:stretch>
        </p:blipFill>
        <p:spPr>
          <a:xfrm>
            <a:off x="4221146" y="2240800"/>
            <a:ext cx="7569801" cy="3881437"/>
          </a:xfrm>
        </p:spPr>
      </p:pic>
      <p:sp>
        <p:nvSpPr>
          <p:cNvPr id="6" name="TextBox 5">
            <a:extLst>
              <a:ext uri="{FF2B5EF4-FFF2-40B4-BE49-F238E27FC236}">
                <a16:creationId xmlns:a16="http://schemas.microsoft.com/office/drawing/2014/main" id="{9DBBE3E6-C9DC-AFEA-CBD2-B636F7422CF7}"/>
              </a:ext>
            </a:extLst>
          </p:cNvPr>
          <p:cNvSpPr txBox="1"/>
          <p:nvPr/>
        </p:nvSpPr>
        <p:spPr>
          <a:xfrm>
            <a:off x="401053" y="1320800"/>
            <a:ext cx="3096126" cy="5078313"/>
          </a:xfrm>
          <a:prstGeom prst="rect">
            <a:avLst/>
          </a:prstGeom>
          <a:noFill/>
        </p:spPr>
        <p:txBody>
          <a:bodyPr wrap="square" rtlCol="0">
            <a:spAutoFit/>
          </a:bodyPr>
          <a:lstStyle/>
          <a:p>
            <a:r>
              <a:rPr lang="en-US"/>
              <a:t>No Settlement</a:t>
            </a:r>
          </a:p>
          <a:p>
            <a:pPr marL="285750" indent="-285750">
              <a:buFont typeface="Arial" panose="020B0604020202020204" pitchFamily="34" charset="0"/>
              <a:buChar char="•"/>
            </a:pPr>
            <a:r>
              <a:rPr lang="en-US"/>
              <a:t>Check Creditor Status</a:t>
            </a:r>
          </a:p>
          <a:p>
            <a:pPr marL="285750" indent="-285750">
              <a:buFont typeface="Arial" panose="020B0604020202020204" pitchFamily="34" charset="0"/>
              <a:buChar char="•"/>
            </a:pPr>
            <a:r>
              <a:rPr lang="en-US"/>
              <a:t>Advise of negotiator assigned</a:t>
            </a:r>
          </a:p>
          <a:p>
            <a:pPr marL="285750" indent="-285750">
              <a:buFont typeface="Arial" panose="020B0604020202020204" pitchFamily="34" charset="0"/>
              <a:buChar char="•"/>
            </a:pPr>
            <a:r>
              <a:rPr lang="en-US"/>
              <a:t>Check Creditor Detail/Comments Tab</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r>
              <a:rPr lang="en-US"/>
              <a:t>Settled</a:t>
            </a:r>
          </a:p>
          <a:p>
            <a:pPr marL="285750" indent="-285750">
              <a:buFont typeface="Arial" panose="020B0604020202020204" pitchFamily="34" charset="0"/>
              <a:buChar char="•"/>
            </a:pPr>
            <a:r>
              <a:rPr lang="en-US"/>
              <a:t>Advise of SIF letter on Portal and GH Statement for proof of payments</a:t>
            </a:r>
          </a:p>
          <a:p>
            <a:pPr marL="285750" indent="-285750">
              <a:buFont typeface="Arial" panose="020B0604020202020204" pitchFamily="34" charset="0"/>
              <a:buChar char="•"/>
            </a:pPr>
            <a:r>
              <a:rPr lang="en-US"/>
              <a:t>Send email to Evan asking for an update</a:t>
            </a:r>
          </a:p>
          <a:p>
            <a:pPr marL="285750" indent="-285750">
              <a:buFont typeface="Arial" panose="020B0604020202020204" pitchFamily="34" charset="0"/>
              <a:buChar char="•"/>
            </a:pPr>
            <a:endParaRPr lang="en-US"/>
          </a:p>
          <a:p>
            <a:r>
              <a:rPr lang="en-US"/>
              <a:t>BLP Activity</a:t>
            </a:r>
          </a:p>
          <a:p>
            <a:pPr marL="285750" indent="-285750">
              <a:buFont typeface="Arial" panose="020B0604020202020204" pitchFamily="34" charset="0"/>
              <a:buChar char="•"/>
            </a:pPr>
            <a:r>
              <a:rPr lang="en-US"/>
              <a:t>Check under Encounters on the intake form</a:t>
            </a:r>
          </a:p>
        </p:txBody>
      </p:sp>
    </p:spTree>
    <p:extLst>
      <p:ext uri="{BB962C8B-B14F-4D97-AF65-F5344CB8AC3E}">
        <p14:creationId xmlns:p14="http://schemas.microsoft.com/office/powerpoint/2010/main" val="112139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FF47-C2DB-9352-3B70-049789FAEB0F}"/>
              </a:ext>
            </a:extLst>
          </p:cNvPr>
          <p:cNvSpPr>
            <a:spLocks noGrp="1"/>
          </p:cNvSpPr>
          <p:nvPr>
            <p:ph type="title"/>
          </p:nvPr>
        </p:nvSpPr>
        <p:spPr/>
        <p:txBody>
          <a:bodyPr/>
          <a:lstStyle/>
          <a:p>
            <a:r>
              <a:rPr lang="en-US"/>
              <a:t>Past Due Notices</a:t>
            </a:r>
          </a:p>
        </p:txBody>
      </p:sp>
      <p:sp>
        <p:nvSpPr>
          <p:cNvPr id="3" name="Content Placeholder 2">
            <a:extLst>
              <a:ext uri="{FF2B5EF4-FFF2-40B4-BE49-F238E27FC236}">
                <a16:creationId xmlns:a16="http://schemas.microsoft.com/office/drawing/2014/main" id="{BB37A2FC-1AF5-3517-DAE8-A143C75217B1}"/>
              </a:ext>
            </a:extLst>
          </p:cNvPr>
          <p:cNvSpPr>
            <a:spLocks noGrp="1"/>
          </p:cNvSpPr>
          <p:nvPr>
            <p:ph idx="1"/>
          </p:nvPr>
        </p:nvSpPr>
        <p:spPr>
          <a:xfrm>
            <a:off x="838200" y="1389185"/>
            <a:ext cx="6653980" cy="4787778"/>
          </a:xfrm>
        </p:spPr>
        <p:txBody>
          <a:bodyPr>
            <a:normAutofit/>
          </a:bodyPr>
          <a:lstStyle/>
          <a:p>
            <a:pPr marL="0" indent="0">
              <a:buNone/>
            </a:pPr>
            <a:r>
              <a:rPr lang="en-US" sz="2400"/>
              <a:t>Past Due notice are sent from the </a:t>
            </a:r>
            <a:r>
              <a:rPr lang="en-US" sz="2400" u="sng"/>
              <a:t>original creditor</a:t>
            </a:r>
          </a:p>
        </p:txBody>
      </p:sp>
      <p:pic>
        <p:nvPicPr>
          <p:cNvPr id="1026" name="Picture 2">
            <a:extLst>
              <a:ext uri="{FF2B5EF4-FFF2-40B4-BE49-F238E27FC236}">
                <a16:creationId xmlns:a16="http://schemas.microsoft.com/office/drawing/2014/main" id="{1DE9C8D9-CACC-B113-B2B2-50FB6CDBFF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4" t="8297" r="7581" b="7088"/>
          <a:stretch/>
        </p:blipFill>
        <p:spPr bwMode="auto">
          <a:xfrm rot="5400000">
            <a:off x="7247082" y="1498190"/>
            <a:ext cx="5207222" cy="38616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CB09FB-94D0-829E-CB05-0C9A037CFAA6}"/>
              </a:ext>
            </a:extLst>
          </p:cNvPr>
          <p:cNvSpPr txBox="1"/>
          <p:nvPr/>
        </p:nvSpPr>
        <p:spPr>
          <a:xfrm>
            <a:off x="838200" y="2413337"/>
            <a:ext cx="6093068" cy="3108543"/>
          </a:xfrm>
          <a:prstGeom prst="rect">
            <a:avLst/>
          </a:prstGeom>
          <a:noFill/>
        </p:spPr>
        <p:txBody>
          <a:bodyPr wrap="square">
            <a:spAutoFit/>
          </a:bodyPr>
          <a:lstStyle/>
          <a:p>
            <a:r>
              <a:rPr lang="en-US" sz="2600" u="sng"/>
              <a:t>Talking Points</a:t>
            </a:r>
          </a:p>
          <a:p>
            <a:pPr marL="285750" indent="-285750">
              <a:buFont typeface="Arial" panose="020B0604020202020204" pitchFamily="34" charset="0"/>
              <a:buChar char="•"/>
            </a:pPr>
            <a:r>
              <a:rPr lang="en-US" sz="2400"/>
              <a:t>Please keep in mind that these types of notices are normal practice in this program and to be ignored. Unfortunately, legal threats are normal because if the creditor is successful in getting you to make a payment directly to them, then they will not have to work with our negotiator. </a:t>
            </a:r>
          </a:p>
        </p:txBody>
      </p:sp>
      <p:sp>
        <p:nvSpPr>
          <p:cNvPr id="6" name="Rectangle 5">
            <a:extLst>
              <a:ext uri="{FF2B5EF4-FFF2-40B4-BE49-F238E27FC236}">
                <a16:creationId xmlns:a16="http://schemas.microsoft.com/office/drawing/2014/main" id="{672945BD-F01E-9865-76A6-17A9EF40A034}"/>
              </a:ext>
            </a:extLst>
          </p:cNvPr>
          <p:cNvSpPr/>
          <p:nvPr/>
        </p:nvSpPr>
        <p:spPr>
          <a:xfrm>
            <a:off x="9120648" y="877200"/>
            <a:ext cx="1460090" cy="30141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001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6285-5CC4-F3AE-A0F3-C73152265F35}"/>
              </a:ext>
            </a:extLst>
          </p:cNvPr>
          <p:cNvSpPr>
            <a:spLocks noGrp="1"/>
          </p:cNvSpPr>
          <p:nvPr>
            <p:ph type="title"/>
          </p:nvPr>
        </p:nvSpPr>
        <p:spPr>
          <a:xfrm>
            <a:off x="627396" y="32659"/>
            <a:ext cx="10515600" cy="1325563"/>
          </a:xfrm>
        </p:spPr>
        <p:txBody>
          <a:bodyPr/>
          <a:lstStyle/>
          <a:p>
            <a:r>
              <a:rPr lang="en-US"/>
              <a:t>Collection Notices</a:t>
            </a:r>
          </a:p>
        </p:txBody>
      </p:sp>
      <p:pic>
        <p:nvPicPr>
          <p:cNvPr id="9" name="Content Placeholder 8">
            <a:extLst>
              <a:ext uri="{FF2B5EF4-FFF2-40B4-BE49-F238E27FC236}">
                <a16:creationId xmlns:a16="http://schemas.microsoft.com/office/drawing/2014/main" id="{791C2614-2ECC-F7ED-1D13-2DED034C8B9E}"/>
              </a:ext>
            </a:extLst>
          </p:cNvPr>
          <p:cNvPicPr>
            <a:picLocks noGrp="1" noChangeAspect="1"/>
          </p:cNvPicPr>
          <p:nvPr>
            <p:ph idx="1"/>
          </p:nvPr>
        </p:nvPicPr>
        <p:blipFill>
          <a:blip r:embed="rId2"/>
          <a:stretch>
            <a:fillRect/>
          </a:stretch>
        </p:blipFill>
        <p:spPr>
          <a:xfrm>
            <a:off x="8271959" y="1068455"/>
            <a:ext cx="3791704" cy="4972851"/>
          </a:xfrm>
        </p:spPr>
      </p:pic>
      <p:pic>
        <p:nvPicPr>
          <p:cNvPr id="7" name="Picture 6">
            <a:extLst>
              <a:ext uri="{FF2B5EF4-FFF2-40B4-BE49-F238E27FC236}">
                <a16:creationId xmlns:a16="http://schemas.microsoft.com/office/drawing/2014/main" id="{E7B8FAF4-4243-FA89-0C96-C7B3D3590488}"/>
              </a:ext>
            </a:extLst>
          </p:cNvPr>
          <p:cNvPicPr>
            <a:picLocks noChangeAspect="1"/>
          </p:cNvPicPr>
          <p:nvPr/>
        </p:nvPicPr>
        <p:blipFill>
          <a:blip r:embed="rId3"/>
          <a:stretch>
            <a:fillRect/>
          </a:stretch>
        </p:blipFill>
        <p:spPr>
          <a:xfrm rot="16200000">
            <a:off x="4224295" y="2624340"/>
            <a:ext cx="3321802" cy="4090738"/>
          </a:xfrm>
          <a:prstGeom prst="rect">
            <a:avLst/>
          </a:prstGeom>
        </p:spPr>
      </p:pic>
      <p:sp>
        <p:nvSpPr>
          <p:cNvPr id="11" name="TextBox 10">
            <a:extLst>
              <a:ext uri="{FF2B5EF4-FFF2-40B4-BE49-F238E27FC236}">
                <a16:creationId xmlns:a16="http://schemas.microsoft.com/office/drawing/2014/main" id="{B17BDF80-DFC1-C66D-BE83-F1262CB3A9DE}"/>
              </a:ext>
            </a:extLst>
          </p:cNvPr>
          <p:cNvSpPr txBox="1"/>
          <p:nvPr/>
        </p:nvSpPr>
        <p:spPr>
          <a:xfrm>
            <a:off x="368901" y="2637291"/>
            <a:ext cx="3129530" cy="3693319"/>
          </a:xfrm>
          <a:prstGeom prst="rect">
            <a:avLst/>
          </a:prstGeom>
          <a:noFill/>
        </p:spPr>
        <p:txBody>
          <a:bodyPr wrap="square">
            <a:spAutoFit/>
          </a:bodyPr>
          <a:lstStyle/>
          <a:p>
            <a:r>
              <a:rPr lang="en-US" u="sng"/>
              <a:t>Talking Points:</a:t>
            </a:r>
          </a:p>
          <a:p>
            <a:r>
              <a:rPr lang="en-US"/>
              <a:t>It is normal for the accounts to change hand during this program. If you receive any notices from the new agencies, please send those over to us and we will update that account. The negotiators will reach out to the new agency for the settlement. Some creditors are known to use law firms to assist with the collection process. </a:t>
            </a:r>
          </a:p>
        </p:txBody>
      </p:sp>
      <p:sp>
        <p:nvSpPr>
          <p:cNvPr id="12" name="TextBox 11">
            <a:extLst>
              <a:ext uri="{FF2B5EF4-FFF2-40B4-BE49-F238E27FC236}">
                <a16:creationId xmlns:a16="http://schemas.microsoft.com/office/drawing/2014/main" id="{230F8037-D5F6-D07F-458F-8C9BA096E612}"/>
              </a:ext>
            </a:extLst>
          </p:cNvPr>
          <p:cNvSpPr txBox="1"/>
          <p:nvPr/>
        </p:nvSpPr>
        <p:spPr>
          <a:xfrm>
            <a:off x="627396" y="1033668"/>
            <a:ext cx="6308805" cy="1200329"/>
          </a:xfrm>
          <a:prstGeom prst="rect">
            <a:avLst/>
          </a:prstGeom>
          <a:noFill/>
        </p:spPr>
        <p:txBody>
          <a:bodyPr wrap="square" rtlCol="0">
            <a:spAutoFit/>
          </a:bodyPr>
          <a:lstStyle/>
          <a:p>
            <a:r>
              <a:rPr lang="en-US" sz="2400"/>
              <a:t>Collection notices are sent from a </a:t>
            </a:r>
            <a:r>
              <a:rPr lang="en-US" sz="2400" u="sng"/>
              <a:t>3</a:t>
            </a:r>
            <a:r>
              <a:rPr lang="en-US" sz="2400" u="sng" baseline="30000"/>
              <a:t>rd</a:t>
            </a:r>
            <a:r>
              <a:rPr lang="en-US" sz="2400" u="sng"/>
              <a:t> party </a:t>
            </a:r>
            <a:r>
              <a:rPr lang="en-US" sz="2400"/>
              <a:t>that represent the original creditor in collections. </a:t>
            </a:r>
          </a:p>
        </p:txBody>
      </p:sp>
    </p:spTree>
    <p:extLst>
      <p:ext uri="{BB962C8B-B14F-4D97-AF65-F5344CB8AC3E}">
        <p14:creationId xmlns:p14="http://schemas.microsoft.com/office/powerpoint/2010/main" val="301552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3D14-F7AC-0356-4C66-899C2FB4FCCD}"/>
              </a:ext>
            </a:extLst>
          </p:cNvPr>
          <p:cNvSpPr>
            <a:spLocks noGrp="1"/>
          </p:cNvSpPr>
          <p:nvPr>
            <p:ph type="title"/>
          </p:nvPr>
        </p:nvSpPr>
        <p:spPr>
          <a:xfrm>
            <a:off x="725460" y="0"/>
            <a:ext cx="8596668" cy="1320800"/>
          </a:xfrm>
        </p:spPr>
        <p:txBody>
          <a:bodyPr/>
          <a:lstStyle/>
          <a:p>
            <a:r>
              <a:rPr lang="en-US"/>
              <a:t>Intent to File</a:t>
            </a:r>
          </a:p>
        </p:txBody>
      </p:sp>
      <p:pic>
        <p:nvPicPr>
          <p:cNvPr id="5" name="Content Placeholder 4">
            <a:extLst>
              <a:ext uri="{FF2B5EF4-FFF2-40B4-BE49-F238E27FC236}">
                <a16:creationId xmlns:a16="http://schemas.microsoft.com/office/drawing/2014/main" id="{D6843585-1E64-3BDC-FC92-1794694CDCE6}"/>
              </a:ext>
            </a:extLst>
          </p:cNvPr>
          <p:cNvPicPr>
            <a:picLocks noGrp="1" noChangeAspect="1"/>
          </p:cNvPicPr>
          <p:nvPr>
            <p:ph idx="1"/>
          </p:nvPr>
        </p:nvPicPr>
        <p:blipFill>
          <a:blip r:embed="rId2"/>
          <a:stretch>
            <a:fillRect/>
          </a:stretch>
        </p:blipFill>
        <p:spPr>
          <a:xfrm>
            <a:off x="4216489" y="1494878"/>
            <a:ext cx="3759021" cy="5018914"/>
          </a:xfrm>
        </p:spPr>
      </p:pic>
      <p:pic>
        <p:nvPicPr>
          <p:cNvPr id="7" name="Picture 6">
            <a:extLst>
              <a:ext uri="{FF2B5EF4-FFF2-40B4-BE49-F238E27FC236}">
                <a16:creationId xmlns:a16="http://schemas.microsoft.com/office/drawing/2014/main" id="{0B04F1B0-2F94-5174-BE56-D23293EC2333}"/>
              </a:ext>
            </a:extLst>
          </p:cNvPr>
          <p:cNvPicPr>
            <a:picLocks noChangeAspect="1"/>
          </p:cNvPicPr>
          <p:nvPr/>
        </p:nvPicPr>
        <p:blipFill>
          <a:blip r:embed="rId3"/>
          <a:stretch>
            <a:fillRect/>
          </a:stretch>
        </p:blipFill>
        <p:spPr>
          <a:xfrm>
            <a:off x="7976837" y="192228"/>
            <a:ext cx="3759022" cy="5134449"/>
          </a:xfrm>
          <a:prstGeom prst="rect">
            <a:avLst/>
          </a:prstGeom>
        </p:spPr>
      </p:pic>
      <p:sp>
        <p:nvSpPr>
          <p:cNvPr id="9" name="TextBox 8">
            <a:extLst>
              <a:ext uri="{FF2B5EF4-FFF2-40B4-BE49-F238E27FC236}">
                <a16:creationId xmlns:a16="http://schemas.microsoft.com/office/drawing/2014/main" id="{577AF401-BBD5-FE41-16D2-B79F036FDCF4}"/>
              </a:ext>
            </a:extLst>
          </p:cNvPr>
          <p:cNvSpPr txBox="1"/>
          <p:nvPr/>
        </p:nvSpPr>
        <p:spPr>
          <a:xfrm>
            <a:off x="162080" y="951468"/>
            <a:ext cx="2982174" cy="5355312"/>
          </a:xfrm>
          <a:prstGeom prst="rect">
            <a:avLst/>
          </a:prstGeom>
          <a:noFill/>
        </p:spPr>
        <p:txBody>
          <a:bodyPr wrap="square" rtlCol="0">
            <a:spAutoFit/>
          </a:bodyPr>
          <a:lstStyle/>
          <a:p>
            <a:r>
              <a:rPr lang="en-US"/>
              <a:t>Our clients may receive letters in the mail from the collection law firm and from bankruptcy attorney’s advising that legal documents have been filed. </a:t>
            </a:r>
          </a:p>
          <a:p>
            <a:endParaRPr lang="en-US"/>
          </a:p>
          <a:p>
            <a:r>
              <a:rPr lang="en-US"/>
              <a:t>We need to let the client know those documents are not helpful to the negotiator but to keep us updated if they are served legal documents and to upload to the portal immediately for us to review and advise on the steps needed to expedite a settlement agreement. </a:t>
            </a:r>
          </a:p>
        </p:txBody>
      </p:sp>
      <p:sp>
        <p:nvSpPr>
          <p:cNvPr id="10" name="Rectangle 9">
            <a:extLst>
              <a:ext uri="{FF2B5EF4-FFF2-40B4-BE49-F238E27FC236}">
                <a16:creationId xmlns:a16="http://schemas.microsoft.com/office/drawing/2014/main" id="{84A46180-E944-C905-2EA1-EBF68F694033}"/>
              </a:ext>
            </a:extLst>
          </p:cNvPr>
          <p:cNvSpPr/>
          <p:nvPr/>
        </p:nvSpPr>
        <p:spPr>
          <a:xfrm>
            <a:off x="5663381" y="1494878"/>
            <a:ext cx="855406" cy="2306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E54AED-96FF-B489-5E35-81C0A0A2A267}"/>
              </a:ext>
            </a:extLst>
          </p:cNvPr>
          <p:cNvSpPr/>
          <p:nvPr/>
        </p:nvSpPr>
        <p:spPr>
          <a:xfrm>
            <a:off x="5309419" y="6393427"/>
            <a:ext cx="634181" cy="1203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352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23C95-989B-FE41-B053-0FB51E5ABF91}"/>
              </a:ext>
            </a:extLst>
          </p:cNvPr>
          <p:cNvSpPr>
            <a:spLocks noGrp="1"/>
          </p:cNvSpPr>
          <p:nvPr>
            <p:ph type="title"/>
          </p:nvPr>
        </p:nvSpPr>
        <p:spPr/>
        <p:txBody>
          <a:bodyPr/>
          <a:lstStyle/>
          <a:p>
            <a:r>
              <a:rPr lang="en-US"/>
              <a:t>Legal Documents</a:t>
            </a:r>
          </a:p>
        </p:txBody>
      </p:sp>
      <p:sp>
        <p:nvSpPr>
          <p:cNvPr id="3" name="Content Placeholder 2">
            <a:extLst>
              <a:ext uri="{FF2B5EF4-FFF2-40B4-BE49-F238E27FC236}">
                <a16:creationId xmlns:a16="http://schemas.microsoft.com/office/drawing/2014/main" id="{75EA5F44-5A1C-6150-6AA1-C9EE43B7AF67}"/>
              </a:ext>
            </a:extLst>
          </p:cNvPr>
          <p:cNvSpPr>
            <a:spLocks noGrp="1"/>
          </p:cNvSpPr>
          <p:nvPr>
            <p:ph idx="1"/>
          </p:nvPr>
        </p:nvSpPr>
        <p:spPr/>
        <p:txBody>
          <a:bodyPr>
            <a:normAutofit/>
          </a:bodyPr>
          <a:lstStyle/>
          <a:p>
            <a:r>
              <a:rPr lang="en-US" sz="2800"/>
              <a:t>Summons </a:t>
            </a:r>
          </a:p>
          <a:p>
            <a:r>
              <a:rPr lang="en-US" sz="2800"/>
              <a:t>Notice of Trial Setting/Appearance Notice</a:t>
            </a:r>
          </a:p>
          <a:p>
            <a:r>
              <a:rPr lang="en-US" sz="2800"/>
              <a:t>Judgment</a:t>
            </a:r>
          </a:p>
          <a:p>
            <a:r>
              <a:rPr lang="en-US" sz="2800"/>
              <a:t>Garnishment</a:t>
            </a:r>
          </a:p>
          <a:p>
            <a:r>
              <a:rPr lang="en-US" sz="2800"/>
              <a:t>Stipulation</a:t>
            </a:r>
          </a:p>
        </p:txBody>
      </p:sp>
    </p:spTree>
    <p:extLst>
      <p:ext uri="{BB962C8B-B14F-4D97-AF65-F5344CB8AC3E}">
        <p14:creationId xmlns:p14="http://schemas.microsoft.com/office/powerpoint/2010/main" val="1501856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0201-9AE9-815C-99FE-CF0F83AB41EF}"/>
              </a:ext>
            </a:extLst>
          </p:cNvPr>
          <p:cNvSpPr>
            <a:spLocks noGrp="1"/>
          </p:cNvSpPr>
          <p:nvPr>
            <p:ph type="title"/>
          </p:nvPr>
        </p:nvSpPr>
        <p:spPr/>
        <p:txBody>
          <a:bodyPr/>
          <a:lstStyle/>
          <a:p>
            <a:r>
              <a:rPr lang="en-US"/>
              <a:t>Summons Examples</a:t>
            </a:r>
          </a:p>
        </p:txBody>
      </p:sp>
      <p:pic>
        <p:nvPicPr>
          <p:cNvPr id="5" name="Picture 4">
            <a:extLst>
              <a:ext uri="{FF2B5EF4-FFF2-40B4-BE49-F238E27FC236}">
                <a16:creationId xmlns:a16="http://schemas.microsoft.com/office/drawing/2014/main" id="{FD1012D2-5DD0-3131-9414-CDD295F0AA22}"/>
              </a:ext>
            </a:extLst>
          </p:cNvPr>
          <p:cNvPicPr>
            <a:picLocks noChangeAspect="1"/>
          </p:cNvPicPr>
          <p:nvPr/>
        </p:nvPicPr>
        <p:blipFill>
          <a:blip r:embed="rId2"/>
          <a:stretch>
            <a:fillRect/>
          </a:stretch>
        </p:blipFill>
        <p:spPr>
          <a:xfrm>
            <a:off x="1134874" y="1502879"/>
            <a:ext cx="3999449" cy="4944910"/>
          </a:xfrm>
          <a:prstGeom prst="rect">
            <a:avLst/>
          </a:prstGeom>
        </p:spPr>
      </p:pic>
      <p:pic>
        <p:nvPicPr>
          <p:cNvPr id="11" name="Picture 10">
            <a:extLst>
              <a:ext uri="{FF2B5EF4-FFF2-40B4-BE49-F238E27FC236}">
                <a16:creationId xmlns:a16="http://schemas.microsoft.com/office/drawing/2014/main" id="{AFF4C23B-F145-8D3E-8946-F700E2D9E39D}"/>
              </a:ext>
            </a:extLst>
          </p:cNvPr>
          <p:cNvPicPr>
            <a:picLocks noChangeAspect="1"/>
          </p:cNvPicPr>
          <p:nvPr/>
        </p:nvPicPr>
        <p:blipFill>
          <a:blip r:embed="rId3"/>
          <a:stretch>
            <a:fillRect/>
          </a:stretch>
        </p:blipFill>
        <p:spPr>
          <a:xfrm>
            <a:off x="6096000" y="1547965"/>
            <a:ext cx="3971143" cy="4944910"/>
          </a:xfrm>
          <a:prstGeom prst="rect">
            <a:avLst/>
          </a:prstGeom>
        </p:spPr>
      </p:pic>
    </p:spTree>
    <p:extLst>
      <p:ext uri="{BB962C8B-B14F-4D97-AF65-F5344CB8AC3E}">
        <p14:creationId xmlns:p14="http://schemas.microsoft.com/office/powerpoint/2010/main" val="369132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7" name="Straight Connector 16">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Isosceles Triangle 24">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39920201-9AE9-815C-99FE-CF0F83AB41EF}"/>
              </a:ext>
            </a:extLst>
          </p:cNvPr>
          <p:cNvSpPr>
            <a:spLocks noGrp="1"/>
          </p:cNvSpPr>
          <p:nvPr>
            <p:ph type="title"/>
          </p:nvPr>
        </p:nvSpPr>
        <p:spPr>
          <a:xfrm>
            <a:off x="473802" y="420149"/>
            <a:ext cx="8288035" cy="1095059"/>
          </a:xfrm>
        </p:spPr>
        <p:txBody>
          <a:bodyPr vert="horz" lIns="91440" tIns="45720" rIns="91440" bIns="45720" rtlCol="0" anchor="b">
            <a:normAutofit/>
          </a:bodyPr>
          <a:lstStyle/>
          <a:p>
            <a:pPr algn="ctr"/>
            <a:r>
              <a:rPr lang="en-US" sz="4800"/>
              <a:t>Summons Examples</a:t>
            </a:r>
          </a:p>
        </p:txBody>
      </p:sp>
      <p:pic>
        <p:nvPicPr>
          <p:cNvPr id="4" name="Picture 3">
            <a:extLst>
              <a:ext uri="{FF2B5EF4-FFF2-40B4-BE49-F238E27FC236}">
                <a16:creationId xmlns:a16="http://schemas.microsoft.com/office/drawing/2014/main" id="{BB5C1C26-1A5B-5E19-F992-AB56D075D04D}"/>
              </a:ext>
            </a:extLst>
          </p:cNvPr>
          <p:cNvPicPr>
            <a:picLocks noChangeAspect="1"/>
          </p:cNvPicPr>
          <p:nvPr/>
        </p:nvPicPr>
        <p:blipFill>
          <a:blip r:embed="rId2"/>
          <a:stretch>
            <a:fillRect/>
          </a:stretch>
        </p:blipFill>
        <p:spPr>
          <a:xfrm>
            <a:off x="7509214" y="1865882"/>
            <a:ext cx="3200661" cy="4077276"/>
          </a:xfrm>
          <a:prstGeom prst="rect">
            <a:avLst/>
          </a:prstGeom>
        </p:spPr>
      </p:pic>
      <p:pic>
        <p:nvPicPr>
          <p:cNvPr id="11" name="Picture 10">
            <a:extLst>
              <a:ext uri="{FF2B5EF4-FFF2-40B4-BE49-F238E27FC236}">
                <a16:creationId xmlns:a16="http://schemas.microsoft.com/office/drawing/2014/main" id="{AFF4C23B-F145-8D3E-8946-F700E2D9E39D}"/>
              </a:ext>
            </a:extLst>
          </p:cNvPr>
          <p:cNvPicPr>
            <a:picLocks noChangeAspect="1"/>
          </p:cNvPicPr>
          <p:nvPr/>
        </p:nvPicPr>
        <p:blipFill>
          <a:blip r:embed="rId3"/>
          <a:stretch>
            <a:fillRect/>
          </a:stretch>
        </p:blipFill>
        <p:spPr>
          <a:xfrm>
            <a:off x="3907627" y="1945389"/>
            <a:ext cx="3200661" cy="3988361"/>
          </a:xfrm>
          <a:prstGeom prst="rect">
            <a:avLst/>
          </a:prstGeom>
        </p:spPr>
      </p:pic>
      <p:pic>
        <p:nvPicPr>
          <p:cNvPr id="5" name="Picture 4">
            <a:extLst>
              <a:ext uri="{FF2B5EF4-FFF2-40B4-BE49-F238E27FC236}">
                <a16:creationId xmlns:a16="http://schemas.microsoft.com/office/drawing/2014/main" id="{FD1012D2-5DD0-3131-9414-CDD295F0AA22}"/>
              </a:ext>
            </a:extLst>
          </p:cNvPr>
          <p:cNvPicPr>
            <a:picLocks noChangeAspect="1"/>
          </p:cNvPicPr>
          <p:nvPr/>
        </p:nvPicPr>
        <p:blipFill>
          <a:blip r:embed="rId4"/>
          <a:stretch>
            <a:fillRect/>
          </a:stretch>
        </p:blipFill>
        <p:spPr>
          <a:xfrm>
            <a:off x="346569" y="1916669"/>
            <a:ext cx="3200661" cy="3951432"/>
          </a:xfrm>
          <a:prstGeom prst="rect">
            <a:avLst/>
          </a:prstGeom>
        </p:spPr>
      </p:pic>
    </p:spTree>
    <p:extLst>
      <p:ext uri="{BB962C8B-B14F-4D97-AF65-F5344CB8AC3E}">
        <p14:creationId xmlns:p14="http://schemas.microsoft.com/office/powerpoint/2010/main" val="79745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0201-9AE9-815C-99FE-CF0F83AB41EF}"/>
              </a:ext>
            </a:extLst>
          </p:cNvPr>
          <p:cNvSpPr>
            <a:spLocks noGrp="1"/>
          </p:cNvSpPr>
          <p:nvPr>
            <p:ph type="title"/>
          </p:nvPr>
        </p:nvSpPr>
        <p:spPr/>
        <p:txBody>
          <a:bodyPr/>
          <a:lstStyle/>
          <a:p>
            <a:r>
              <a:rPr lang="en-US"/>
              <a:t>Summons Examples</a:t>
            </a:r>
          </a:p>
        </p:txBody>
      </p:sp>
      <p:pic>
        <p:nvPicPr>
          <p:cNvPr id="9" name="Picture 8">
            <a:extLst>
              <a:ext uri="{FF2B5EF4-FFF2-40B4-BE49-F238E27FC236}">
                <a16:creationId xmlns:a16="http://schemas.microsoft.com/office/drawing/2014/main" id="{866859D8-9B40-DB77-5FC0-E845DD743CE4}"/>
              </a:ext>
            </a:extLst>
          </p:cNvPr>
          <p:cNvPicPr>
            <a:picLocks noChangeAspect="1"/>
          </p:cNvPicPr>
          <p:nvPr/>
        </p:nvPicPr>
        <p:blipFill>
          <a:blip r:embed="rId2"/>
          <a:stretch>
            <a:fillRect/>
          </a:stretch>
        </p:blipFill>
        <p:spPr>
          <a:xfrm>
            <a:off x="1710695" y="1454675"/>
            <a:ext cx="6374710" cy="4593199"/>
          </a:xfrm>
          <a:prstGeom prst="rect">
            <a:avLst/>
          </a:prstGeom>
        </p:spPr>
      </p:pic>
    </p:spTree>
    <p:extLst>
      <p:ext uri="{BB962C8B-B14F-4D97-AF65-F5344CB8AC3E}">
        <p14:creationId xmlns:p14="http://schemas.microsoft.com/office/powerpoint/2010/main" val="1340076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0201-9AE9-815C-99FE-CF0F83AB41EF}"/>
              </a:ext>
            </a:extLst>
          </p:cNvPr>
          <p:cNvSpPr>
            <a:spLocks noGrp="1"/>
          </p:cNvSpPr>
          <p:nvPr>
            <p:ph type="title"/>
          </p:nvPr>
        </p:nvSpPr>
        <p:spPr/>
        <p:txBody>
          <a:bodyPr/>
          <a:lstStyle/>
          <a:p>
            <a:r>
              <a:rPr lang="en-US"/>
              <a:t>Summons Examples</a:t>
            </a:r>
          </a:p>
        </p:txBody>
      </p:sp>
      <p:pic>
        <p:nvPicPr>
          <p:cNvPr id="6" name="Picture 5">
            <a:extLst>
              <a:ext uri="{FF2B5EF4-FFF2-40B4-BE49-F238E27FC236}">
                <a16:creationId xmlns:a16="http://schemas.microsoft.com/office/drawing/2014/main" id="{2B608F0D-49A3-1340-612A-5EA866BB71A8}"/>
              </a:ext>
            </a:extLst>
          </p:cNvPr>
          <p:cNvPicPr>
            <a:picLocks noChangeAspect="1"/>
          </p:cNvPicPr>
          <p:nvPr/>
        </p:nvPicPr>
        <p:blipFill>
          <a:blip r:embed="rId2"/>
          <a:stretch>
            <a:fillRect/>
          </a:stretch>
        </p:blipFill>
        <p:spPr>
          <a:xfrm>
            <a:off x="682085" y="1388655"/>
            <a:ext cx="3873873" cy="4831377"/>
          </a:xfrm>
          <a:prstGeom prst="rect">
            <a:avLst/>
          </a:prstGeom>
        </p:spPr>
      </p:pic>
      <p:pic>
        <p:nvPicPr>
          <p:cNvPr id="8" name="Picture 7">
            <a:extLst>
              <a:ext uri="{FF2B5EF4-FFF2-40B4-BE49-F238E27FC236}">
                <a16:creationId xmlns:a16="http://schemas.microsoft.com/office/drawing/2014/main" id="{1E8A0B9D-5899-E8A4-98B6-FA5BB453BEAF}"/>
              </a:ext>
            </a:extLst>
          </p:cNvPr>
          <p:cNvPicPr>
            <a:picLocks noChangeAspect="1"/>
          </p:cNvPicPr>
          <p:nvPr/>
        </p:nvPicPr>
        <p:blipFill>
          <a:blip r:embed="rId3"/>
          <a:stretch>
            <a:fillRect/>
          </a:stretch>
        </p:blipFill>
        <p:spPr>
          <a:xfrm>
            <a:off x="6096000" y="1388655"/>
            <a:ext cx="3873873" cy="4894091"/>
          </a:xfrm>
          <a:prstGeom prst="rect">
            <a:avLst/>
          </a:prstGeom>
        </p:spPr>
      </p:pic>
    </p:spTree>
    <p:extLst>
      <p:ext uri="{BB962C8B-B14F-4D97-AF65-F5344CB8AC3E}">
        <p14:creationId xmlns:p14="http://schemas.microsoft.com/office/powerpoint/2010/main" val="767160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Flow_SignoffStatus xmlns="dfbadaf6-90cf-41d3-a0ba-bbd98d259036" xsi:nil="true"/>
    <_ip_UnifiedCompliancePolicyProperties xmlns="http://schemas.microsoft.com/sharepoint/v3" xsi:nil="true"/>
    <TaxCatchAll xmlns="fca21091-4343-4232-a795-e59481497cb5" xsi:nil="true"/>
    <lcf76f155ced4ddcb4097134ff3c332f xmlns="dfbadaf6-90cf-41d3-a0ba-bbd98d25903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563EA4EAC53434282EAA3F21CEC1BE7" ma:contentTypeVersion="29" ma:contentTypeDescription="Create a new document." ma:contentTypeScope="" ma:versionID="d1e6db6382f9bf0a238767834c1ba2e8">
  <xsd:schema xmlns:xsd="http://www.w3.org/2001/XMLSchema" xmlns:xs="http://www.w3.org/2001/XMLSchema" xmlns:p="http://schemas.microsoft.com/office/2006/metadata/properties" xmlns:ns1="http://schemas.microsoft.com/sharepoint/v3" xmlns:ns2="dfbadaf6-90cf-41d3-a0ba-bbd98d259036" xmlns:ns3="fca21091-4343-4232-a795-e59481497cb5" targetNamespace="http://schemas.microsoft.com/office/2006/metadata/properties" ma:root="true" ma:fieldsID="0d55a77fe706b52e8d7bff5f40b8e9f5" ns1:_="" ns2:_="" ns3:_="">
    <xsd:import namespace="http://schemas.microsoft.com/sharepoint/v3"/>
    <xsd:import namespace="dfbadaf6-90cf-41d3-a0ba-bbd98d259036"/>
    <xsd:import namespace="fca21091-4343-4232-a795-e59481497cb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_Flow_SignoffStatu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badaf6-90cf-41d3-a0ba-bbd98d2590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3f4aff2b-04e6-48f0-83c9-56fafe2014f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_Flow_SignoffStatus" ma:index="26" nillable="true" ma:displayName="Sign-off status" ma:internalName="Sign_x002d_off_x0020_status">
      <xsd:simpleType>
        <xsd:restriction base="dms:Text"/>
      </xsd:simpleType>
    </xsd:element>
    <xsd:element name="MediaServiceLocation" ma:index="27" nillable="true" ma:displayName="Location" ma:indexed="true"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a21091-4343-4232-a795-e59481497cb5"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d36b9b6e-086a-4dd3-8773-df145aa506ae}" ma:internalName="TaxCatchAll" ma:showField="CatchAllData" ma:web="fca21091-4343-4232-a795-e59481497cb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FF0128-B98C-40F5-9B35-37FF6B07B7DE}">
  <ds:schemaRefs>
    <ds:schemaRef ds:uri="dfbadaf6-90cf-41d3-a0ba-bbd98d259036"/>
    <ds:schemaRef ds:uri="fca21091-4343-4232-a795-e59481497cb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08C08D7-F77C-4890-9EF5-5B70029CAF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fbadaf6-90cf-41d3-a0ba-bbd98d259036"/>
    <ds:schemaRef ds:uri="fca21091-4343-4232-a795-e59481497c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1C83F7-BBCF-4C47-96FB-E7240A79F0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Facet</vt:lpstr>
      <vt:lpstr>Legal Documents</vt:lpstr>
      <vt:lpstr>Past Due Notices</vt:lpstr>
      <vt:lpstr>Collection Notices</vt:lpstr>
      <vt:lpstr>Intent to File</vt:lpstr>
      <vt:lpstr>Legal Documents</vt:lpstr>
      <vt:lpstr>Summons Examples</vt:lpstr>
      <vt:lpstr>Summons Examples</vt:lpstr>
      <vt:lpstr>Summons Examples</vt:lpstr>
      <vt:lpstr>Summons Examples</vt:lpstr>
      <vt:lpstr>Summons Examples</vt:lpstr>
      <vt:lpstr>Notice of Trial Setting/Appearance Notice </vt:lpstr>
      <vt:lpstr>Judgment</vt:lpstr>
      <vt:lpstr>Garnishment</vt:lpstr>
      <vt:lpstr>Stipulation </vt:lpstr>
      <vt:lpstr>Things to look for</vt:lpstr>
      <vt:lpstr>Legal - Settled</vt:lpstr>
      <vt:lpstr>Post Intake Check-Ins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Legal Documents</dc:title>
  <dc:creator>Heather Sellers</dc:creator>
  <cp:revision>2</cp:revision>
  <dcterms:created xsi:type="dcterms:W3CDTF">2024-04-25T20:53:38Z</dcterms:created>
  <dcterms:modified xsi:type="dcterms:W3CDTF">2026-02-12T20:19:25Z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0x010100E563EA4EAC53434282EAA3F21CEC1BE7</vt:lpwstr>
  </property>
  <property fmtid="{D5CDD505-2E9C-101B-9397-08002B2CF9AE}" pid="3" name="MediaServiceImageTags">
    <vt:lpwstr/>
  </property>
</Properties>
</file>